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11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97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5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0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76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0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4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73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06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33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70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F131-6BFC-4596-9B38-899FB4605F6C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FB2E-6099-46A9-A0C4-5EE90C8FC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7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СЕМИНАР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Увлекаем интересным уроком.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Повышаем учебную мотивацию.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25.10. 2022г.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включает 6 основных этапов: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мобилизация,</a:t>
            </a:r>
          </a:p>
          <a:p>
            <a:pPr>
              <a:buFontTx/>
              <a:buChar char="-"/>
            </a:pPr>
            <a:r>
              <a:rPr lang="ru-RU" dirty="0" smtClean="0"/>
              <a:t>целеполагание,</a:t>
            </a:r>
          </a:p>
          <a:p>
            <a:pPr>
              <a:buFontTx/>
              <a:buChar char="-"/>
            </a:pPr>
            <a:r>
              <a:rPr lang="ru-RU" dirty="0" smtClean="0"/>
              <a:t>Осознание недостаточности имеющихся  знаний,</a:t>
            </a:r>
          </a:p>
          <a:p>
            <a:pPr>
              <a:buFontTx/>
              <a:buChar char="-"/>
            </a:pPr>
            <a:r>
              <a:rPr lang="ru-RU" dirty="0" smtClean="0"/>
              <a:t>Коммуникация,</a:t>
            </a:r>
          </a:p>
          <a:p>
            <a:pPr>
              <a:buFontTx/>
              <a:buChar char="-"/>
            </a:pPr>
            <a:r>
              <a:rPr lang="ru-RU" dirty="0" smtClean="0"/>
              <a:t>Рефлексия.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7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6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ОРГМОМЕНТ.С самых первых минут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5730"/>
            <a:ext cx="10515600" cy="471123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Мастер-класс _________________________.</a:t>
            </a:r>
          </a:p>
          <a:p>
            <a:r>
              <a:rPr lang="ru-RU" b="1" i="1" dirty="0"/>
              <a:t>Приветствие</a:t>
            </a:r>
            <a:r>
              <a:rPr lang="ru-RU" i="1" dirty="0"/>
              <a:t>. </a:t>
            </a:r>
            <a:r>
              <a:rPr lang="ru-RU" dirty="0"/>
              <a:t>Многие педагоги это делают мастерски. Они находят</a:t>
            </a:r>
          </a:p>
          <a:p>
            <a:pPr marL="0" indent="0">
              <a:buNone/>
            </a:pPr>
            <a:r>
              <a:rPr lang="ru-RU" dirty="0"/>
              <a:t>такие способы приветствия, что дети каждый раз с нетерпением ждут</a:t>
            </a:r>
          </a:p>
          <a:p>
            <a:pPr marL="0" indent="0">
              <a:buNone/>
            </a:pPr>
            <a:r>
              <a:rPr lang="ru-RU" dirty="0"/>
              <a:t>прихода такого учителя в класс. Например, некоторые педагоги </a:t>
            </a:r>
            <a:r>
              <a:rPr lang="ru-RU" dirty="0" err="1"/>
              <a:t>исполь</a:t>
            </a:r>
            <a:r>
              <a:rPr lang="ru-RU" dirty="0"/>
              <a:t>‑</a:t>
            </a:r>
          </a:p>
          <a:p>
            <a:pPr marL="0" indent="0">
              <a:buNone/>
            </a:pPr>
            <a:r>
              <a:rPr lang="ru-RU" dirty="0" err="1"/>
              <a:t>зуют</a:t>
            </a:r>
            <a:r>
              <a:rPr lang="ru-RU" dirty="0"/>
              <a:t> свои сиюминутные ощущения, эмоции для приветствия: ≪Я вас</a:t>
            </a:r>
          </a:p>
          <a:p>
            <a:pPr marL="0" indent="0">
              <a:buNone/>
            </a:pPr>
            <a:r>
              <a:rPr lang="ru-RU" dirty="0"/>
              <a:t>оптимистично приветствую!≫ (надеясь, например, на положительные</a:t>
            </a:r>
          </a:p>
          <a:p>
            <a:pPr marL="0" indent="0">
              <a:buNone/>
            </a:pPr>
            <a:r>
              <a:rPr lang="ru-RU" dirty="0"/>
              <a:t>результаты предстоящей самостоятельной работы), или ≪Я вас </a:t>
            </a:r>
            <a:r>
              <a:rPr lang="ru-RU" dirty="0" smtClean="0"/>
              <a:t>удивленно приветствую»( с теми учениками, которые только начинают готовиться к уроку), « Я вас расстроенно приветствую!»(намекая на результаты проверочной работы),» Я очень рада видеть вас!» </a:t>
            </a:r>
            <a:r>
              <a:rPr lang="ru-RU" dirty="0" err="1" smtClean="0"/>
              <a:t>и.т.д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0917" y="1028343"/>
            <a:ext cx="997771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Newton-BoldItalic"/>
              </a:rPr>
              <a:t>Кто отсутствует? </a:t>
            </a:r>
            <a:r>
              <a:rPr lang="ru-RU" sz="2400" dirty="0">
                <a:latin typeface="Newton-Regular"/>
              </a:rPr>
              <a:t>Хорошо, когда педагог не относится к </a:t>
            </a:r>
            <a:r>
              <a:rPr lang="ru-RU" sz="2400" dirty="0" smtClean="0">
                <a:latin typeface="Newton-Regular"/>
              </a:rPr>
              <a:t>процессу определения </a:t>
            </a:r>
            <a:r>
              <a:rPr lang="ru-RU" sz="2400" dirty="0">
                <a:latin typeface="Newton-Regular"/>
              </a:rPr>
              <a:t>отсутствующих на уроке детей формально. Здесь </a:t>
            </a:r>
            <a:r>
              <a:rPr lang="ru-RU" sz="2400" dirty="0" smtClean="0">
                <a:latin typeface="Newton-Regular"/>
              </a:rPr>
              <a:t>важно не </a:t>
            </a:r>
            <a:r>
              <a:rPr lang="ru-RU" sz="2400" dirty="0">
                <a:latin typeface="Newton-Regular"/>
              </a:rPr>
              <a:t>просто сделать отметку в журнале, а проявить участие. Например:</a:t>
            </a:r>
          </a:p>
          <a:p>
            <a:r>
              <a:rPr lang="ru-RU" sz="2400" dirty="0">
                <a:latin typeface="Newton-Regular"/>
              </a:rPr>
              <a:t>≪Кто-нибудь знает причину отсутствия Вани?≫, ≪Он болен?≫, ≪С </a:t>
            </a:r>
            <a:r>
              <a:rPr lang="ru-RU" sz="2400" dirty="0" smtClean="0">
                <a:latin typeface="Newton-Regular"/>
              </a:rPr>
              <a:t>ним кто-нибудь </a:t>
            </a:r>
            <a:r>
              <a:rPr lang="ru-RU" sz="2400" dirty="0">
                <a:latin typeface="Newton-Regular"/>
              </a:rPr>
              <a:t>связывался?≫, ≪Передавайте ему мои пожелания </a:t>
            </a:r>
            <a:r>
              <a:rPr lang="ru-RU" sz="2400" dirty="0" smtClean="0">
                <a:latin typeface="Newton-Regular"/>
              </a:rPr>
              <a:t>выздоровления</a:t>
            </a:r>
            <a:r>
              <a:rPr lang="ru-RU" sz="2400" dirty="0">
                <a:latin typeface="Newton-Regular"/>
              </a:rPr>
              <a:t>≫ и т. п. Это дает возможность ученикам понять, что педагогу ≪</a:t>
            </a:r>
            <a:r>
              <a:rPr lang="ru-RU" sz="2400" dirty="0" smtClean="0">
                <a:latin typeface="Newton-Regular"/>
              </a:rPr>
              <a:t>не все </a:t>
            </a:r>
            <a:r>
              <a:rPr lang="ru-RU" sz="2400" dirty="0">
                <a:latin typeface="Newton-Regular"/>
              </a:rPr>
              <a:t>равно≫, и когда кого-то из них не будет в школе, то их </a:t>
            </a:r>
            <a:r>
              <a:rPr lang="ru-RU" sz="2400" dirty="0" smtClean="0">
                <a:latin typeface="Newton-Regular"/>
              </a:rPr>
              <a:t>отсутствие тоже </a:t>
            </a:r>
            <a:r>
              <a:rPr lang="ru-RU" sz="2400" dirty="0">
                <a:latin typeface="Newton-Regular"/>
              </a:rPr>
              <a:t>заметят и проявят участие. А это просто приятно.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71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7471" y="612845"/>
            <a:ext cx="99239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52525"/>
                </a:solidFill>
                <a:latin typeface="Newton-Regular"/>
              </a:rPr>
              <a:t>Один учитель, например, часто начинал свои уроки с игры, кото‑</a:t>
            </a:r>
          </a:p>
          <a:p>
            <a:r>
              <a:rPr lang="ru-RU" sz="2400" dirty="0" err="1">
                <a:solidFill>
                  <a:srgbClr val="252525"/>
                </a:solidFill>
                <a:latin typeface="Newton-Regular"/>
              </a:rPr>
              <a:t>рую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 он назвал ≪</a:t>
            </a:r>
            <a:r>
              <a:rPr lang="ru-RU" sz="2400" b="1" dirty="0">
                <a:solidFill>
                  <a:srgbClr val="C00000"/>
                </a:solidFill>
                <a:latin typeface="Newton-Regular"/>
              </a:rPr>
              <a:t>Счастливчик≫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. Любым случайным способом в </a:t>
            </a:r>
            <a:r>
              <a:rPr lang="ru-RU" sz="2400" dirty="0" smtClean="0">
                <a:solidFill>
                  <a:srgbClr val="252525"/>
                </a:solidFill>
                <a:latin typeface="Newton-Regular"/>
              </a:rPr>
              <a:t>классе выбирался 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ученик, который на время урока объявлялся ≪</a:t>
            </a:r>
            <a:r>
              <a:rPr lang="ru-RU" sz="2400" dirty="0" smtClean="0">
                <a:solidFill>
                  <a:srgbClr val="252525"/>
                </a:solidFill>
                <a:latin typeface="Newton-Regular"/>
              </a:rPr>
              <a:t>счастливчиком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≫. Из предлагающихся вариантов проверки домашнего задания </a:t>
            </a:r>
            <a:r>
              <a:rPr lang="ru-RU" sz="2400" dirty="0" err="1" smtClean="0">
                <a:solidFill>
                  <a:srgbClr val="252525"/>
                </a:solidFill>
                <a:latin typeface="Newton-Regular"/>
              </a:rPr>
              <a:t>этот≪</a:t>
            </a:r>
            <a:r>
              <a:rPr lang="ru-RU" sz="2400" dirty="0" err="1">
                <a:solidFill>
                  <a:srgbClr val="252525"/>
                </a:solidFill>
                <a:latin typeface="Newton-Regular"/>
              </a:rPr>
              <a:t>счастливчик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≫ имел право выбрать любое. </a:t>
            </a:r>
            <a:endParaRPr lang="ru-RU" sz="2400" dirty="0" smtClean="0">
              <a:solidFill>
                <a:srgbClr val="252525"/>
              </a:solidFill>
              <a:latin typeface="Newton-Regular"/>
            </a:endParaRPr>
          </a:p>
          <a:p>
            <a:r>
              <a:rPr lang="ru-RU" sz="2400" dirty="0" smtClean="0">
                <a:solidFill>
                  <a:srgbClr val="252525"/>
                </a:solidFill>
                <a:latin typeface="Newton-Regular"/>
              </a:rPr>
              <a:t>А 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если он, например, </a:t>
            </a:r>
            <a:r>
              <a:rPr lang="ru-RU" sz="2400" dirty="0" smtClean="0">
                <a:solidFill>
                  <a:srgbClr val="252525"/>
                </a:solidFill>
                <a:latin typeface="Newton-Regular"/>
              </a:rPr>
              <a:t>получал на 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уроке отметку, которая его не устраивала, то мог отказаться от нее.</a:t>
            </a:r>
          </a:p>
          <a:p>
            <a:r>
              <a:rPr lang="ru-RU" sz="2400" dirty="0">
                <a:solidFill>
                  <a:srgbClr val="252525"/>
                </a:solidFill>
                <a:latin typeface="Newton-Regular"/>
              </a:rPr>
              <a:t>Такая игра позволяла ребенку без боязни попробовать выполнить </a:t>
            </a:r>
            <a:r>
              <a:rPr lang="ru-RU" sz="2400" dirty="0" smtClean="0">
                <a:solidFill>
                  <a:srgbClr val="252525"/>
                </a:solidFill>
                <a:latin typeface="Newton-Regular"/>
              </a:rPr>
              <a:t>любое сложное 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для него задание, которого он раньше старался избегать, </a:t>
            </a:r>
            <a:r>
              <a:rPr lang="ru-RU" sz="2400" dirty="0" err="1" smtClean="0">
                <a:solidFill>
                  <a:srgbClr val="252525"/>
                </a:solidFill>
                <a:latin typeface="Newton-Regular"/>
              </a:rPr>
              <a:t>ведьв</a:t>
            </a:r>
            <a:r>
              <a:rPr lang="ru-RU" sz="2400" dirty="0" smtClean="0">
                <a:solidFill>
                  <a:srgbClr val="252525"/>
                </a:solidFill>
                <a:latin typeface="Newton-Regular"/>
              </a:rPr>
              <a:t> 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этот счастливый день он ничем не рисковал. И самое главное — </a:t>
            </a:r>
            <a:r>
              <a:rPr lang="ru-RU" sz="2400" dirty="0" smtClean="0">
                <a:solidFill>
                  <a:srgbClr val="252525"/>
                </a:solidFill>
                <a:latin typeface="Newton-Regular"/>
              </a:rPr>
              <a:t>такая игра </a:t>
            </a:r>
            <a:r>
              <a:rPr lang="ru-RU" sz="2400" dirty="0">
                <a:solidFill>
                  <a:srgbClr val="252525"/>
                </a:solidFill>
                <a:latin typeface="Newton-Regular"/>
              </a:rPr>
              <a:t>в начале урока настраивала детей на позитивный </a:t>
            </a:r>
            <a:r>
              <a:rPr lang="ru-RU" sz="2400" dirty="0" smtClean="0">
                <a:solidFill>
                  <a:srgbClr val="252525"/>
                </a:solidFill>
                <a:latin typeface="Newton-Regular"/>
              </a:rPr>
              <a:t>лад.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40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Предотвращение усталости и концентрация внимания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4742"/>
            <a:ext cx="10515600" cy="522222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Мастер-класс_________________________________.</a:t>
            </a:r>
          </a:p>
          <a:p>
            <a:r>
              <a:rPr lang="ru-RU" dirty="0" smtClean="0"/>
              <a:t>Можно пробовать использовать </a:t>
            </a:r>
            <a:r>
              <a:rPr lang="ru-RU" dirty="0"/>
              <a:t>различные профилактические приемы:</a:t>
            </a:r>
          </a:p>
          <a:p>
            <a:pPr marL="0" indent="0">
              <a:buNone/>
            </a:pPr>
            <a:r>
              <a:rPr lang="ru-RU" dirty="0"/>
              <a:t>— изменять тембр, темп, ритм речи, делать смысловые паузы;</a:t>
            </a:r>
          </a:p>
          <a:p>
            <a:pPr marL="0" indent="0">
              <a:buNone/>
            </a:pPr>
            <a:r>
              <a:rPr lang="ru-RU" dirty="0"/>
              <a:t>— менять позу или место нахождения в кабинете;</a:t>
            </a:r>
          </a:p>
          <a:p>
            <a:pPr marL="0" indent="0">
              <a:buNone/>
            </a:pPr>
            <a:r>
              <a:rPr lang="ru-RU" dirty="0"/>
              <a:t>— менять виды деятельности детей, используя, например, групповую</a:t>
            </a:r>
          </a:p>
          <a:p>
            <a:pPr marL="0" indent="0">
              <a:buNone/>
            </a:pPr>
            <a:r>
              <a:rPr lang="ru-RU" dirty="0"/>
              <a:t>работу, игры или дискуссии;</a:t>
            </a:r>
          </a:p>
          <a:p>
            <a:pPr marL="0" indent="0">
              <a:buNone/>
            </a:pPr>
            <a:r>
              <a:rPr lang="ru-RU" dirty="0"/>
              <a:t>— переключать внимание детей шутками или, напротив, предельной</a:t>
            </a:r>
          </a:p>
          <a:p>
            <a:pPr marL="0" indent="0">
              <a:buNone/>
            </a:pPr>
            <a:r>
              <a:rPr lang="ru-RU" dirty="0"/>
              <a:t>серьёзностью;</a:t>
            </a:r>
          </a:p>
          <a:p>
            <a:pPr marL="0" indent="0">
              <a:buNone/>
            </a:pPr>
            <a:r>
              <a:rPr lang="ru-RU" dirty="0"/>
              <a:t>— задавать неожиданные вопросы по ходу объяснения нового </a:t>
            </a:r>
            <a:r>
              <a:rPr lang="ru-RU" dirty="0" err="1"/>
              <a:t>ма</a:t>
            </a:r>
            <a:r>
              <a:rPr lang="ru-RU" dirty="0"/>
              <a:t>‑</a:t>
            </a:r>
          </a:p>
          <a:p>
            <a:pPr marL="0" indent="0">
              <a:buNone/>
            </a:pPr>
            <a:r>
              <a:rPr lang="ru-RU" dirty="0" err="1"/>
              <a:t>териала</a:t>
            </a:r>
            <a:r>
              <a:rPr lang="ru-RU" dirty="0"/>
              <a:t>: это держит ребят в тонусе.</a:t>
            </a:r>
          </a:p>
        </p:txBody>
      </p:sp>
    </p:spTree>
    <p:extLst>
      <p:ext uri="{BB962C8B-B14F-4D97-AF65-F5344CB8AC3E}">
        <p14:creationId xmlns:p14="http://schemas.microsoft.com/office/powerpoint/2010/main" val="262743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228600" y="1183341"/>
            <a:ext cx="5741894" cy="4993622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Особые места. </a:t>
            </a:r>
            <a:r>
              <a:rPr lang="ru-RU" dirty="0"/>
              <a:t>Неплохой способ профилактики усталости — </a:t>
            </a:r>
            <a:r>
              <a:rPr lang="ru-RU" dirty="0" smtClean="0"/>
              <a:t>ставить в </a:t>
            </a:r>
            <a:r>
              <a:rPr lang="ru-RU" dirty="0"/>
              <a:t>кабинете 1–2 парты, за которыми можно было бы работать </a:t>
            </a:r>
            <a:r>
              <a:rPr lang="ru-RU" dirty="0" err="1" smtClean="0"/>
              <a:t>стоя,и</a:t>
            </a:r>
            <a:r>
              <a:rPr lang="ru-RU" dirty="0" smtClean="0"/>
              <a:t> </a:t>
            </a:r>
            <a:r>
              <a:rPr lang="ru-RU" dirty="0"/>
              <a:t>разрешать желающим время от времени занимать эти </a:t>
            </a:r>
            <a:r>
              <a:rPr lang="ru-RU" dirty="0" smtClean="0"/>
              <a:t>особенные места</a:t>
            </a:r>
            <a:r>
              <a:rPr lang="ru-RU" dirty="0"/>
              <a:t>. Это хорошая возможность для некоторых детей </a:t>
            </a:r>
            <a:r>
              <a:rPr lang="ru-RU" dirty="0" smtClean="0"/>
              <a:t>переключиться и </a:t>
            </a:r>
            <a:r>
              <a:rPr lang="ru-RU" dirty="0"/>
              <a:t>снять напряжение.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6172200" y="1183341"/>
            <a:ext cx="5181600" cy="4993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А если Скучно?</a:t>
            </a:r>
          </a:p>
          <a:p>
            <a:r>
              <a:rPr lang="ru-RU" b="1" i="1" dirty="0"/>
              <a:t>Особые роли. </a:t>
            </a:r>
            <a:r>
              <a:rPr lang="ru-RU" dirty="0"/>
              <a:t>Например, способным ученикам, которым </a:t>
            </a:r>
            <a:r>
              <a:rPr lang="ru-RU" dirty="0" smtClean="0"/>
              <a:t>недостаточно того </a:t>
            </a:r>
            <a:r>
              <a:rPr lang="ru-RU" dirty="0"/>
              <a:t>материала, который учитель дает классу, можно предложить </a:t>
            </a:r>
            <a:r>
              <a:rPr lang="ru-RU" dirty="0" smtClean="0"/>
              <a:t>взять на </a:t>
            </a:r>
            <a:r>
              <a:rPr lang="ru-RU" dirty="0"/>
              <a:t>себя одну из следующих ролей.</a:t>
            </a:r>
          </a:p>
          <a:p>
            <a:r>
              <a:rPr lang="ru-RU" dirty="0"/>
              <a:t>Ассистент — это способный ученик, который может помогать </a:t>
            </a:r>
            <a:r>
              <a:rPr lang="ru-RU" dirty="0" smtClean="0"/>
              <a:t>учителю </a:t>
            </a:r>
            <a:r>
              <a:rPr lang="ru-RU" dirty="0"/>
              <a:t>вести урок, выполняя отдельные временные поручения, </a:t>
            </a:r>
            <a:r>
              <a:rPr lang="ru-RU" dirty="0" smtClean="0"/>
              <a:t>которые касаются </a:t>
            </a:r>
            <a:r>
              <a:rPr lang="ru-RU" dirty="0"/>
              <a:t>организации отдельных этапов урока.</a:t>
            </a:r>
          </a:p>
        </p:txBody>
      </p:sp>
    </p:spTree>
    <p:extLst>
      <p:ext uri="{BB962C8B-B14F-4D97-AF65-F5344CB8AC3E}">
        <p14:creationId xmlns:p14="http://schemas.microsoft.com/office/powerpoint/2010/main" val="283331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Поиск новых </a:t>
            </a:r>
            <a:r>
              <a:rPr lang="ru-RU" sz="3600" b="1" dirty="0" err="1" smtClean="0">
                <a:solidFill>
                  <a:srgbClr val="C00000"/>
                </a:solidFill>
              </a:rPr>
              <a:t>знаний.Опора</a:t>
            </a:r>
            <a:r>
              <a:rPr lang="ru-RU" sz="3600" b="1" dirty="0" smtClean="0">
                <a:solidFill>
                  <a:srgbClr val="C00000"/>
                </a:solidFill>
              </a:rPr>
              <a:t> на мир </a:t>
            </a:r>
            <a:r>
              <a:rPr lang="ru-RU" sz="3600" b="1" dirty="0" err="1" smtClean="0">
                <a:solidFill>
                  <a:srgbClr val="C00000"/>
                </a:solidFill>
              </a:rPr>
              <a:t>детства.Мастер</a:t>
            </a:r>
            <a:r>
              <a:rPr lang="ru-RU" sz="3600" b="1" dirty="0" smtClean="0">
                <a:solidFill>
                  <a:srgbClr val="C00000"/>
                </a:solidFill>
              </a:rPr>
              <a:t>-класс___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484094" y="1075766"/>
            <a:ext cx="5535706" cy="5101197"/>
          </a:xfrm>
        </p:spPr>
        <p:txBody>
          <a:bodyPr>
            <a:noAutofit/>
          </a:bodyPr>
          <a:lstStyle/>
          <a:p>
            <a:r>
              <a:rPr lang="ru-RU" sz="2400" b="1" i="1" dirty="0"/>
              <a:t>Используем знакомые детям образы. </a:t>
            </a:r>
            <a:r>
              <a:rPr lang="ru-RU" sz="2400" dirty="0"/>
              <a:t>Хороший способ, </a:t>
            </a:r>
            <a:r>
              <a:rPr lang="ru-RU" sz="2400" dirty="0" smtClean="0"/>
              <a:t>помогающий заинтересовать </a:t>
            </a:r>
            <a:r>
              <a:rPr lang="ru-RU" sz="2400" dirty="0"/>
              <a:t>ребят уроком, — использовать на уроке знакомые </a:t>
            </a:r>
            <a:r>
              <a:rPr lang="ru-RU" sz="2400" dirty="0" smtClean="0"/>
              <a:t>детям, а </a:t>
            </a:r>
            <a:r>
              <a:rPr lang="ru-RU" sz="2400" dirty="0"/>
              <a:t>потому более действенные примеры, образы, метафоры: из </a:t>
            </a:r>
            <a:r>
              <a:rPr lang="ru-RU" sz="2400" dirty="0" smtClean="0"/>
              <a:t>близких им </a:t>
            </a:r>
            <a:r>
              <a:rPr lang="ru-RU" sz="2400" dirty="0"/>
              <a:t>книг, фильмов, мультиков, компьютерных игр. </a:t>
            </a:r>
            <a:r>
              <a:rPr lang="ru-RU" sz="2400" dirty="0" err="1"/>
              <a:t>Смешарики</a:t>
            </a:r>
            <a:r>
              <a:rPr lang="ru-RU" sz="2400" dirty="0"/>
              <a:t>? </a:t>
            </a:r>
            <a:r>
              <a:rPr lang="ru-RU" sz="2400" dirty="0" err="1" smtClean="0"/>
              <a:t>Фиксики</a:t>
            </a:r>
            <a:r>
              <a:rPr lang="ru-RU" sz="2400" dirty="0"/>
              <a:t>? </a:t>
            </a:r>
            <a:r>
              <a:rPr lang="ru-RU" sz="2400" dirty="0" err="1"/>
              <a:t>Наруто</a:t>
            </a:r>
            <a:r>
              <a:rPr lang="ru-RU" sz="2400" dirty="0"/>
              <a:t>? Гарри Поттер? Властелин колец? Вплетая эти </a:t>
            </a:r>
            <a:r>
              <a:rPr lang="ru-RU" sz="2400" dirty="0" smtClean="0"/>
              <a:t>образы в </a:t>
            </a:r>
            <a:r>
              <a:rPr lang="ru-RU" sz="2400" dirty="0"/>
              <a:t>наши уроки (тексты, задачки, иллюстративный материал, </a:t>
            </a:r>
            <a:r>
              <a:rPr lang="ru-RU" sz="2400" dirty="0" smtClean="0"/>
              <a:t>презентации и </a:t>
            </a:r>
            <a:r>
              <a:rPr lang="ru-RU" sz="2400" dirty="0"/>
              <a:t>т. п.), мы делаем их чуточку </a:t>
            </a:r>
            <a:r>
              <a:rPr lang="ru-RU" sz="2400" dirty="0" smtClean="0"/>
              <a:t>привлекательнее.</a:t>
            </a:r>
            <a:endParaRPr lang="ru-RU" sz="24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72200" y="1075766"/>
            <a:ext cx="5181600" cy="5782234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Акцентируем внимание на увлечениях детей. </a:t>
            </a:r>
            <a:r>
              <a:rPr lang="ru-RU" dirty="0"/>
              <a:t>Время от времени (и </a:t>
            </a:r>
            <a:r>
              <a:rPr lang="ru-RU" dirty="0" smtClean="0"/>
              <a:t>как бы </a:t>
            </a:r>
            <a:r>
              <a:rPr lang="ru-RU" dirty="0"/>
              <a:t>между делом) нужно стараться акцентировать внимание на </a:t>
            </a:r>
            <a:r>
              <a:rPr lang="ru-RU" dirty="0" smtClean="0"/>
              <a:t>индивидуальных </a:t>
            </a:r>
            <a:r>
              <a:rPr lang="ru-RU" dirty="0"/>
              <a:t>особенностях, интересах, увлечениях, привычках того </a:t>
            </a:r>
            <a:r>
              <a:rPr lang="ru-RU" dirty="0" err="1" smtClean="0"/>
              <a:t>илииного</a:t>
            </a:r>
            <a:r>
              <a:rPr lang="ru-RU" dirty="0" smtClean="0"/>
              <a:t> </a:t>
            </a:r>
            <a:r>
              <a:rPr lang="ru-RU" dirty="0"/>
              <a:t>ученика. Другими словами, необходимо вести урок не для </a:t>
            </a:r>
            <a:r>
              <a:rPr lang="ru-RU" dirty="0" smtClean="0"/>
              <a:t>массы учеников</a:t>
            </a:r>
            <a:r>
              <a:rPr lang="ru-RU" dirty="0"/>
              <a:t>, а для как можно большего количества </a:t>
            </a:r>
            <a:r>
              <a:rPr lang="ru-RU" dirty="0" err="1" smtClean="0"/>
              <a:t>индивидуальностей,сидящих</a:t>
            </a:r>
            <a:r>
              <a:rPr lang="ru-RU" dirty="0" smtClean="0"/>
              <a:t> </a:t>
            </a:r>
            <a:r>
              <a:rPr lang="ru-RU" dirty="0"/>
              <a:t>в данный момент за партами. Вот простой пример: </a:t>
            </a:r>
            <a:r>
              <a:rPr lang="ru-RU" dirty="0" smtClean="0"/>
              <a:t>≪Ребята</a:t>
            </a:r>
            <a:r>
              <a:rPr lang="ru-RU" dirty="0"/>
              <a:t>, помните, мы все </a:t>
            </a:r>
            <a:r>
              <a:rPr lang="ru-RU" dirty="0" smtClean="0"/>
              <a:t>вместе смотрели  выступление Арины? </a:t>
            </a:r>
            <a:r>
              <a:rPr lang="ru-RU" dirty="0"/>
              <a:t>Скажите, почему коньки Арины так </a:t>
            </a:r>
            <a:r>
              <a:rPr lang="ru-RU" dirty="0" smtClean="0"/>
              <a:t>здорово скользят </a:t>
            </a:r>
            <a:r>
              <a:rPr lang="ru-RU" dirty="0"/>
              <a:t>по льду, но вряд ли у кто-то из нас </a:t>
            </a:r>
            <a:r>
              <a:rPr lang="ru-RU" dirty="0" smtClean="0"/>
              <a:t> получится </a:t>
            </a:r>
            <a:r>
              <a:rPr lang="ru-RU" dirty="0"/>
              <a:t>столь же эффектно выполнить ≪</a:t>
            </a:r>
            <a:r>
              <a:rPr lang="ru-RU" dirty="0" err="1"/>
              <a:t>бильман</a:t>
            </a:r>
            <a:r>
              <a:rPr lang="ru-RU" dirty="0"/>
              <a:t>≫ </a:t>
            </a:r>
            <a:r>
              <a:rPr lang="ru-RU" dirty="0" smtClean="0"/>
              <a:t> </a:t>
            </a:r>
            <a:r>
              <a:rPr lang="ru-RU" dirty="0"/>
              <a:t>на полу из гладкого стекла?≫ Этот прием имеет </a:t>
            </a:r>
            <a:r>
              <a:rPr lang="ru-RU" dirty="0" smtClean="0"/>
              <a:t>простое психологическое </a:t>
            </a:r>
            <a:r>
              <a:rPr lang="ru-RU" dirty="0"/>
              <a:t>объяснение — когда ребенка таким образом </a:t>
            </a:r>
            <a:r>
              <a:rPr lang="ru-RU" dirty="0" smtClean="0"/>
              <a:t>выделяют на </a:t>
            </a:r>
            <a:r>
              <a:rPr lang="ru-RU" dirty="0"/>
              <a:t>уроке, он с большим интересом относится и к самому уроку.</a:t>
            </a:r>
          </a:p>
        </p:txBody>
      </p:sp>
    </p:spTree>
    <p:extLst>
      <p:ext uri="{BB962C8B-B14F-4D97-AF65-F5344CB8AC3E}">
        <p14:creationId xmlns:p14="http://schemas.microsoft.com/office/powerpoint/2010/main" val="39739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Повышение учебной мотивации.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План выступления педагога-психолога.</a:t>
            </a:r>
          </a:p>
          <a:p>
            <a:pPr marL="0" indent="0">
              <a:buNone/>
            </a:pPr>
            <a:r>
              <a:rPr lang="ru-RU" smtClean="0"/>
              <a:t>Рекомендации педагогам.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5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765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Newton-BoldItalic</vt:lpstr>
      <vt:lpstr>Newton-Regular</vt:lpstr>
      <vt:lpstr>Тема Office</vt:lpstr>
      <vt:lpstr>СЕМИНАР Увлекаем интересным уроком. Повышаем учебную мотивацию.</vt:lpstr>
      <vt:lpstr>Урок включает 6 основных этапов:</vt:lpstr>
      <vt:lpstr>ОРГМОМЕНТ.С самых первых минут</vt:lpstr>
      <vt:lpstr>Презентация PowerPoint</vt:lpstr>
      <vt:lpstr>Презентация PowerPoint</vt:lpstr>
      <vt:lpstr>Предотвращение усталости и концентрация внимания</vt:lpstr>
      <vt:lpstr>Презентация PowerPoint</vt:lpstr>
      <vt:lpstr>Поиск новых знаний.Опора на мир детства.Мастер-класс___</vt:lpstr>
      <vt:lpstr>Повышение учебной мотивации.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Увлекаем интересным уроком. Повышаем учебную мотивацию.</dc:title>
  <dc:creator>Guv</dc:creator>
  <cp:lastModifiedBy>Guv</cp:lastModifiedBy>
  <cp:revision>11</cp:revision>
  <dcterms:created xsi:type="dcterms:W3CDTF">2022-10-24T08:33:52Z</dcterms:created>
  <dcterms:modified xsi:type="dcterms:W3CDTF">2022-11-05T03:31:30Z</dcterms:modified>
</cp:coreProperties>
</file>